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1" r:id="rId5"/>
    <p:sldId id="266" r:id="rId6"/>
    <p:sldId id="267" r:id="rId7"/>
    <p:sldId id="283" r:id="rId8"/>
    <p:sldId id="278" r:id="rId9"/>
    <p:sldId id="280" r:id="rId10"/>
    <p:sldId id="281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0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0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2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9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F51-F4E2-4BFD-8F50-E8F034A13761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DA82-2E8D-4141-B23A-089293BAD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8.wm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.gif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22.emf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wmf"/><Relationship Id="rId7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esktop\CHUY&#202;N%20&#272;&#7872;%20V&#258;N%207%20-%20trua%2017-9\cchuong.wav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esktop\CHUY&#202;N%20&#272;&#7872;%20V&#258;N%207%20-%20trua%2017-9\cchuong.wav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gif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1" y="184936"/>
            <a:ext cx="13716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5494081"/>
            <a:ext cx="14462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0"/>
            <a:ext cx="1028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7" y="5094400"/>
            <a:ext cx="145573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80" y="5450373"/>
            <a:ext cx="1031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80" y="5450373"/>
            <a:ext cx="10318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20" y="5450373"/>
            <a:ext cx="10334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07107" y="150997"/>
            <a:ext cx="6019800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THCS Đô 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hị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 Hưng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79787" y="1141199"/>
            <a:ext cx="10921285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CHÀO MỪNG CÁC THẦY, CÔ GIÁO VỀ DỰ GIỜ MÔN NGỮ VĂN </a:t>
            </a:r>
          </a:p>
          <a:p>
            <a:pPr algn="ctr">
              <a:defRPr/>
            </a:pP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LỚP 6A4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55830" y="4324959"/>
            <a:ext cx="576920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 viên: Đinh Kim Yến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1778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1867981" y="640070"/>
            <a:ext cx="8582306" cy="2272947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2155364" y="1288852"/>
            <a:ext cx="7903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</a:rPr>
              <a:t>diễn hoạt  cảnh “Ông lão đánh cá và con cá vàng</a:t>
            </a:r>
            <a:r>
              <a:rPr lang="en-US" sz="2800" dirty="0">
                <a:solidFill>
                  <a:srgbClr val="0070C0"/>
                </a:solidFill>
              </a:rPr>
              <a:t>”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86000" y="685800"/>
            <a:ext cx="7315200" cy="11430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dirty="0" err="1" smtClean="0">
                <a:solidFill>
                  <a:srgbClr val="FFFFFF"/>
                </a:solidFill>
              </a:rPr>
              <a:t>Hướng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dẫn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về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nhà</a:t>
            </a:r>
            <a:endParaRPr lang="en-US" sz="3600" dirty="0"/>
          </a:p>
        </p:txBody>
      </p:sp>
      <p:pic>
        <p:nvPicPr>
          <p:cNvPr id="5" name="Picture 15" descr="Boy Thinkin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1798" y="1700981"/>
            <a:ext cx="205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3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916444" y="55562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extLst/>
          </p:nvPr>
        </p:nvGraphicFramePr>
        <p:xfrm>
          <a:off x="206670" y="40481"/>
          <a:ext cx="12954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5" imgW="1278331" imgH="1273759" progId="">
                  <p:embed/>
                </p:oleObj>
              </mc:Choice>
              <mc:Fallback>
                <p:oleObj r:id="rId5" imgW="1278331" imgH="12737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70" y="40481"/>
                        <a:ext cx="1295400" cy="1290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3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520103">
            <a:off x="1521620" y="550624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MAPL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5864" y="6162676"/>
            <a:ext cx="8223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" descr="LEAVE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1" y="6386513"/>
            <a:ext cx="81121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LEAVE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188" y="6462713"/>
            <a:ext cx="81121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7" descr="LEAVE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0188" y="6462713"/>
            <a:ext cx="81121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8" descr="MAPL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5864" y="6169026"/>
            <a:ext cx="8223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9" descr="LEAVES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1388" y="6462713"/>
            <a:ext cx="81121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0" descr="MAPL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1" y="6162676"/>
            <a:ext cx="8223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2" descr="POINSE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619681">
            <a:off x="9390064" y="5486401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081825" y="2413185"/>
            <a:ext cx="893793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1,2: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3,4: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75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29950" cy="6858000"/>
          </a:xfrm>
          <a:prstGeom prst="rect">
            <a:avLst/>
          </a:prstGeom>
        </p:spPr>
      </p:pic>
      <p:pic>
        <p:nvPicPr>
          <p:cNvPr id="4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099" y="0"/>
            <a:ext cx="10287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277"/>
            <a:ext cx="940526" cy="110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Picture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532" y="5577839"/>
            <a:ext cx="1384419" cy="11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23201"/>
            <a:ext cx="757645" cy="103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988141" y="0"/>
            <a:ext cx="10042805" cy="6858000"/>
            <a:chOff x="528" y="0"/>
            <a:chExt cx="4656" cy="432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8" y="0"/>
              <a:ext cx="4656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Picture 13" descr="world">
              <a:hlinkClick r:id="" action="ppaction://noaction"/>
            </p:cNvPr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77" y="1857"/>
              <a:ext cx="605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WordArt 22"/>
          <p:cNvSpPr>
            <a:spLocks noChangeArrowheads="1" noChangeShapeType="1" noTextEdit="1"/>
          </p:cNvSpPr>
          <p:nvPr/>
        </p:nvSpPr>
        <p:spPr bwMode="auto">
          <a:xfrm>
            <a:off x="3048000" y="4038600"/>
            <a:ext cx="6686550" cy="998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i="1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4400" b="1" i="1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612254"/>
            <a:ext cx="9011265" cy="222833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Xin </a:t>
            </a:r>
            <a:r>
              <a:rPr lang="en-US" sz="5400" b="1" spc="50" dirty="0" err="1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chân</a:t>
            </a:r>
            <a:r>
              <a:rPr lang="en-US" sz="5400" b="1" spc="50" dirty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thành</a:t>
            </a:r>
            <a:r>
              <a:rPr lang="en-US" sz="5400" b="1" spc="50" dirty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cảm</a:t>
            </a:r>
            <a:r>
              <a:rPr lang="en-US" sz="5400" b="1" spc="50" dirty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ơn</a:t>
            </a:r>
            <a:r>
              <a:rPr lang="en-US" sz="5400" b="1" spc="5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thầy</a:t>
            </a:r>
            <a:r>
              <a:rPr lang="en-US" sz="5400" b="1" spc="50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cô</a:t>
            </a:r>
            <a:r>
              <a:rPr lang="en-US" sz="5400" b="1" spc="50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và</a:t>
            </a:r>
            <a:r>
              <a:rPr lang="en-US" sz="5400" b="1" spc="50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các</a:t>
            </a:r>
            <a:r>
              <a:rPr lang="en-US" sz="5400" b="1" spc="50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em</a:t>
            </a:r>
            <a:endParaRPr lang="en-US" sz="5400" b="1" spc="50" dirty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836" y="5808371"/>
            <a:ext cx="1145164" cy="10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" y="5808372"/>
            <a:ext cx="818915" cy="8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" y="141668"/>
            <a:ext cx="818915" cy="9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044" y="0"/>
            <a:ext cx="819955" cy="7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26239" y="125781"/>
            <a:ext cx="1500188" cy="5000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vi-VN" sz="3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8473" y="1869781"/>
            <a:ext cx="6929437" cy="3571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A.Pu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-skin)</a:t>
            </a:r>
            <a:endParaRPr lang="vi-VN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65171" y="259328"/>
            <a:ext cx="3410787" cy="3571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5780" y="1532586"/>
            <a:ext cx="386366" cy="42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7279" y="875444"/>
            <a:ext cx="98232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ÔNG LÃO ĐÁNH CÁ VÀ CON CÁ VÀNG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563" y="2614730"/>
            <a:ext cx="6362164" cy="39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4981304"/>
            <a:ext cx="8723810" cy="1725020"/>
          </a:xfrm>
          <a:solidFill>
            <a:srgbClr val="FFCCFF"/>
          </a:solidFill>
        </p:spPr>
        <p:txBody>
          <a:bodyPr>
            <a:normAutofit/>
          </a:bodyPr>
          <a:lstStyle/>
          <a:p>
            <a:pPr eaLnBrk="1" hangingPunct="1"/>
            <a:r>
              <a:rPr lang="nl-NL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nl-NL" altLang="vi-V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Pu -skin (1799-1837): đại thi hào Nga, người đặt nền móng cho nền thơ ca Nga.</a:t>
            </a:r>
            <a:br>
              <a:rPr lang="nl-NL" altLang="vi-V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nl-NL" altLang="vi-V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- “</a:t>
            </a:r>
            <a:r>
              <a:rPr lang="en-US" altLang="vi-V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Mặt trời của thi ca Nga</a:t>
            </a:r>
            <a:r>
              <a:rPr lang="en-US" altLang="vi-VN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”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8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"/>
            <a:ext cx="3733800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530" y="0"/>
            <a:ext cx="4267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05" y="6070778"/>
            <a:ext cx="858873" cy="78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03656"/>
            <a:ext cx="614186" cy="6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0615"/>
            <a:ext cx="614186" cy="72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080" y="67956"/>
            <a:ext cx="614966" cy="56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 descr="Ảnh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962400"/>
            <a:ext cx="3977955" cy="280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Ảnh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7955"/>
            <a:ext cx="3505200" cy="345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Ảnh0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3273"/>
            <a:ext cx="3987480" cy="341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tra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2" y="3962400"/>
            <a:ext cx="3505199" cy="28194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738" y="5864225"/>
            <a:ext cx="10842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" y="5923722"/>
            <a:ext cx="865120" cy="93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78777" y="1608339"/>
            <a:ext cx="4167052" cy="112553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556247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300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280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260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240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220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200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180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160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140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120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80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60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40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575676" y="19050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>
                <a:solidFill>
                  <a:srgbClr val="FF3300"/>
                </a:solidFill>
                <a:latin typeface=".VnTime" panose="020B7200000000000000" pitchFamily="34" charset="0"/>
              </a:rPr>
              <a:t>20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610601" y="1905000"/>
            <a:ext cx="1870075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 dirty="0">
                <a:solidFill>
                  <a:srgbClr val="FF3300"/>
                </a:solidFill>
                <a:latin typeface=".VnTime" panose="020B7200000000000000" pitchFamily="34" charset="0"/>
              </a:rPr>
              <a:t>0</a:t>
            </a:r>
          </a:p>
        </p:txBody>
      </p:sp>
      <p:pic>
        <p:nvPicPr>
          <p:cNvPr id="21" name="cchuo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716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Picture 31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4" y="0"/>
            <a:ext cx="12640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1151" y="112341"/>
            <a:ext cx="9152015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96215"/>
              </p:ext>
            </p:extLst>
          </p:nvPr>
        </p:nvGraphicFramePr>
        <p:xfrm>
          <a:off x="1481150" y="2895901"/>
          <a:ext cx="7075095" cy="413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5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928">
                <a:tc rowSpan="2"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vợ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0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Ông</a:t>
                      </a: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lão</a:t>
                      </a:r>
                      <a:endParaRPr lang="en-US" sz="28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89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Đòi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2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xử </a:t>
                      </a:r>
                      <a:r>
                        <a:rPr lang="en-US" sz="2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(hành </a:t>
                      </a:r>
                      <a:r>
                        <a:rPr lang="en-US" sz="28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động, lời nói)</a:t>
                      </a:r>
                      <a:endParaRPr lang="vi-VN" sz="2800" b="1" i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7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7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17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17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17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vi-VN" sz="28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7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2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4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62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82500"/>
                            </p:stCondLst>
                            <p:childTnLst>
                              <p:par>
                                <p:cTn id="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3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  <p:bldP spid="13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738" y="5864225"/>
            <a:ext cx="1084262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FIREWRK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" y="5923722"/>
            <a:ext cx="865120" cy="93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76045" y="1712843"/>
            <a:ext cx="5438710" cy="880241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en-US" altLang="vi-VN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795700" y="1728973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 dirty="0">
                <a:solidFill>
                  <a:srgbClr val="FF3300"/>
                </a:solidFill>
                <a:latin typeface=".VnTime" panose="020B7200000000000000" pitchFamily="34" charset="0"/>
              </a:rPr>
              <a:t>60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795700" y="1712843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 dirty="0">
                <a:solidFill>
                  <a:srgbClr val="FF3300"/>
                </a:solidFill>
                <a:latin typeface=".VnTime" panose="020B7200000000000000" pitchFamily="34" charset="0"/>
              </a:rPr>
              <a:t>40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795699" y="1696713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 dirty="0">
                <a:solidFill>
                  <a:srgbClr val="FF3300"/>
                </a:solidFill>
                <a:latin typeface=".VnTime" panose="020B7200000000000000" pitchFamily="34" charset="0"/>
              </a:rPr>
              <a:t>20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765537" y="1720908"/>
            <a:ext cx="1870075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8000" dirty="0">
                <a:solidFill>
                  <a:srgbClr val="FF3300"/>
                </a:solidFill>
                <a:latin typeface=".VnTime" panose="020B7200000000000000" pitchFamily="34" charset="0"/>
              </a:rPr>
              <a:t>0</a:t>
            </a:r>
          </a:p>
        </p:txBody>
      </p:sp>
      <p:pic>
        <p:nvPicPr>
          <p:cNvPr id="21" name="cchuo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7162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1" name="Picture 31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4" y="163302"/>
            <a:ext cx="135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86661" y="518615"/>
            <a:ext cx="91489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ý nghĩa tượng trưng của hình tượng con cá vàng?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3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836" y="5808371"/>
            <a:ext cx="1145164" cy="10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" y="5808372"/>
            <a:ext cx="818915" cy="8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4" y="141668"/>
            <a:ext cx="818915" cy="9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044" y="0"/>
            <a:ext cx="819955" cy="7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5780" y="1532586"/>
            <a:ext cx="386366" cy="42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828800" y="914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u="sng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altLang="vi-VN" b="1" u="sng" dirty="0" smtClean="0">
                <a:solidFill>
                  <a:srgbClr val="FF0000"/>
                </a:solidFill>
                <a:latin typeface=".VnTime" panose="020B7200000000000000" pitchFamily="34" charset="0"/>
              </a:rPr>
              <a:t> 1:</a:t>
            </a:r>
            <a:r>
              <a:rPr lang="en-US" altLang="vi-VN" b="1" dirty="0" smtClean="0">
                <a:solidFill>
                  <a:srgbClr val="66FFFF"/>
                </a:solidFill>
                <a:latin typeface=".VnArabia" panose="020B7200000000000000" pitchFamily="34" charset="0"/>
              </a:rPr>
              <a:t>   </a:t>
            </a:r>
            <a:r>
              <a:rPr lang="en-US" altLang="vi-VN" b="1" dirty="0" err="1" smtClean="0">
                <a:solidFill>
                  <a:srgbClr val="7030A0"/>
                </a:solidFill>
                <a:latin typeface=".VnTime" panose="020B7200000000000000" pitchFamily="34" charset="0"/>
              </a:rPr>
              <a:t>C¸c</a:t>
            </a:r>
            <a:r>
              <a:rPr lang="en-US" altLang="vi-VN" b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 sù </a:t>
            </a:r>
            <a:r>
              <a:rPr lang="en-US" altLang="vi-VN" b="1" dirty="0" err="1" smtClean="0">
                <a:solidFill>
                  <a:srgbClr val="7030A0"/>
                </a:solidFill>
                <a:latin typeface=".VnTime" panose="020B7200000000000000" pitchFamily="34" charset="0"/>
              </a:rPr>
              <a:t>viÖc</a:t>
            </a:r>
            <a:r>
              <a:rPr lang="en-US" altLang="vi-VN" b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 trong </a:t>
            </a:r>
            <a:r>
              <a:rPr lang="en-US" altLang="vi-VN" b="1" dirty="0" err="1" smtClean="0">
                <a:solidFill>
                  <a:srgbClr val="7030A0"/>
                </a:solidFill>
                <a:latin typeface=".VnTime" panose="020B7200000000000000" pitchFamily="34" charset="0"/>
              </a:rPr>
              <a:t>truyÖn</a:t>
            </a:r>
            <a:r>
              <a:rPr lang="en-US" altLang="vi-VN" b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vi-VN" b="1" i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“¤ng </a:t>
            </a:r>
            <a:r>
              <a:rPr lang="en-US" altLang="vi-VN" b="1" i="1" dirty="0" err="1" smtClean="0">
                <a:solidFill>
                  <a:srgbClr val="7030A0"/>
                </a:solidFill>
                <a:latin typeface=".VnTime" panose="020B7200000000000000" pitchFamily="34" charset="0"/>
              </a:rPr>
              <a:t>l·o</a:t>
            </a:r>
            <a:r>
              <a:rPr lang="en-US" altLang="vi-VN" b="1" i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 ®¸</a:t>
            </a:r>
            <a:r>
              <a:rPr lang="en-US" altLang="vi-VN" b="1" i="1" dirty="0" err="1" smtClean="0">
                <a:solidFill>
                  <a:srgbClr val="7030A0"/>
                </a:solidFill>
                <a:latin typeface=".VnTime" panose="020B7200000000000000" pitchFamily="34" charset="0"/>
              </a:rPr>
              <a:t>nh</a:t>
            </a:r>
            <a:r>
              <a:rPr lang="en-US" altLang="vi-VN" b="1" i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 c¸ vµ con c¸ </a:t>
            </a:r>
            <a:r>
              <a:rPr lang="en-US" altLang="vi-VN" b="1" i="1" dirty="0" err="1" smtClean="0">
                <a:solidFill>
                  <a:srgbClr val="7030A0"/>
                </a:solidFill>
                <a:latin typeface=".VnTime" panose="020B7200000000000000" pitchFamily="34" charset="0"/>
              </a:rPr>
              <a:t>vµng</a:t>
            </a:r>
            <a:r>
              <a:rPr lang="en-US" altLang="vi-VN" b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” ®· </a:t>
            </a:r>
            <a:r>
              <a:rPr lang="en-US" altLang="vi-VN" b="1" dirty="0" err="1" smtClean="0">
                <a:solidFill>
                  <a:srgbClr val="7030A0"/>
                </a:solidFill>
                <a:latin typeface=".VnTime" panose="020B7200000000000000" pitchFamily="34" charset="0"/>
              </a:rPr>
              <a:t>bÞ</a:t>
            </a:r>
            <a:r>
              <a:rPr lang="en-US" altLang="vi-VN" b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 ®¶o lén </a:t>
            </a:r>
            <a:r>
              <a:rPr lang="en-US" altLang="vi-VN" b="1" dirty="0" err="1" smtClean="0">
                <a:solidFill>
                  <a:srgbClr val="7030A0"/>
                </a:solidFill>
                <a:latin typeface=".VnTime" panose="020B7200000000000000" pitchFamily="34" charset="0"/>
              </a:rPr>
              <a:t>trËt</a:t>
            </a:r>
            <a:r>
              <a:rPr lang="en-US" altLang="vi-VN" b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 tù, em </a:t>
            </a:r>
            <a:r>
              <a:rPr lang="en-US" altLang="vi-VN" b="1" dirty="0" err="1" smtClean="0">
                <a:solidFill>
                  <a:srgbClr val="7030A0"/>
                </a:solidFill>
                <a:latin typeface=".VnTime" panose="020B7200000000000000" pitchFamily="34" charset="0"/>
              </a:rPr>
              <a:t>h·y</a:t>
            </a:r>
            <a:r>
              <a:rPr lang="en-US" altLang="vi-VN" b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 s¾p </a:t>
            </a:r>
            <a:r>
              <a:rPr lang="en-US" altLang="vi-VN" b="1" dirty="0" err="1" smtClean="0">
                <a:solidFill>
                  <a:srgbClr val="7030A0"/>
                </a:solidFill>
                <a:latin typeface=".VnTime" panose="020B7200000000000000" pitchFamily="34" charset="0"/>
              </a:rPr>
              <a:t>xÕp</a:t>
            </a:r>
            <a:r>
              <a:rPr lang="en-US" altLang="vi-VN" b="1" dirty="0" smtClean="0">
                <a:solidFill>
                  <a:srgbClr val="7030A0"/>
                </a:solidFill>
                <a:latin typeface=".VnTime" panose="020B7200000000000000" pitchFamily="34" charset="0"/>
              </a:rPr>
              <a:t> l¹i</a:t>
            </a:r>
            <a:endParaRPr lang="en-US" altLang="vi-VN" b="1" dirty="0">
              <a:solidFill>
                <a:srgbClr val="7030A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3" descr="Bouquet"/>
          <p:cNvSpPr>
            <a:spLocks noChangeArrowheads="1" noChangeShapeType="1" noTextEdit="1"/>
          </p:cNvSpPr>
          <p:nvPr/>
        </p:nvSpPr>
        <p:spPr bwMode="auto">
          <a:xfrm rot="420000">
            <a:off x="-130175" y="2119723"/>
            <a:ext cx="9809163" cy="3340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5400" b="1" kern="10" spc="-27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Nhanh </a:t>
            </a:r>
          </a:p>
          <a:p>
            <a:pPr algn="ctr"/>
            <a:r>
              <a:rPr lang="vi-VN" sz="5400" b="1" kern="10" spc="-27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           tay </a:t>
            </a:r>
          </a:p>
          <a:p>
            <a:pPr algn="ctr"/>
            <a:r>
              <a:rPr lang="vi-VN" sz="5400" b="1" kern="10" spc="-27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                    nhanh </a:t>
            </a:r>
          </a:p>
          <a:p>
            <a:pPr algn="ctr"/>
            <a:r>
              <a:rPr lang="vi-VN" sz="5400" b="1" kern="10" spc="-27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                                     </a:t>
            </a:r>
            <a:r>
              <a:rPr lang="vi-VN" sz="5400" b="1" kern="10" spc="-27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mắt</a:t>
            </a:r>
            <a:endParaRPr lang="vi-VN" sz="5400" b="1" kern="10" spc="-270" dirty="0">
              <a:ln w="12700">
                <a:solidFill>
                  <a:srgbClr val="FF3300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tile tx="0" ty="0" sx="100000" sy="100000" flip="none" algn="tl"/>
              </a:blipFill>
              <a:effectLst>
                <a:outerShdw dist="125724" dir="18900000" algn="ctr" rotWithShape="0">
                  <a:srgbClr val="000099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781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8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02649"/>
              </p:ext>
            </p:extLst>
          </p:nvPr>
        </p:nvGraphicFramePr>
        <p:xfrm>
          <a:off x="1524000" y="76200"/>
          <a:ext cx="9144000" cy="6781799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556462041"/>
                    </a:ext>
                  </a:extLst>
                </a:gridCol>
              </a:tblGrid>
              <a:tr h="6781799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1. ¤ng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ra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biÓn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®¸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nh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c¸.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2. ¤ng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vÒ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nh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µ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kÓ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cho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vî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nghe, mô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vî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m¾ng «ng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3.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KÐo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m·i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®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Õn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lÇn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thø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3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th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× b¾t ®­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îc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con c¸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vµng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4. ¤ng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ra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biÓn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gÆp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vµ xin c¸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vµng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, c¶ 4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lÇn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c¸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vµng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®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Òu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gióp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«ng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nh­ng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®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Õn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lÇn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thø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5 c¸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vµng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kh«ng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nãi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g×,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quÉy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®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u«i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lÆn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mÊt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5. ¤ng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vÒ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nh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µ l¹i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thÊy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bµ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vî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ngåi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trư­íc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c¸i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m¸ng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lîn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søt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mÎ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6. ¤ng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th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¶ c¸ vµ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nhËn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lêi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høa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cña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 c¸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vµng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anose="020B7200000000000000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46048"/>
                  </a:ext>
                </a:extLst>
              </a:tr>
            </a:tbl>
          </a:graphicData>
        </a:graphic>
      </p:graphicFrame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524000" y="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>
                <a:latin typeface=".VnTime" panose="020B7200000000000000" pitchFamily="34" charset="0"/>
              </a:rPr>
              <a:t>   </a:t>
            </a:r>
            <a:endParaRPr lang="en-US" altLang="vi-VN" sz="3200" b="1">
              <a:solidFill>
                <a:srgbClr val="FFFF66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5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51896"/>
              </p:ext>
            </p:extLst>
          </p:nvPr>
        </p:nvGraphicFramePr>
        <p:xfrm>
          <a:off x="1524000" y="838200"/>
          <a:ext cx="4572000" cy="594360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957862937"/>
                    </a:ext>
                  </a:extLst>
                </a:gridCol>
              </a:tblGrid>
              <a:tr h="5889171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1. ¤ng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ra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biÓn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®¸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nh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c¸.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2. ¤ng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vÒ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nh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µ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kÓ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cho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vî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nghe, mô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vî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m¾ng «ng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3.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KÐo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m·i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®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Õn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lÇn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thø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3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th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× b¾t 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®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ư­îc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con c¸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vµng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4. ¤ng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ra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biÓn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gÆp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vµ xin c¸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vµng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, c¶ 4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lÇn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c¸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vµng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®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Òu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gióp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«ng 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như­ng 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®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Õn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lÇn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thø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5 c¸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vµng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kh«ng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nãi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g×,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quÉy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®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u«i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lÆn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mÊt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5. ¤ng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vÒ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nh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µ l¹i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thÊy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bµ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vî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ngåi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tr­ưíc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c¸i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m¸ng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lîn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søt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mÎ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6. ¤ng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l·o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th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¶ c¸ vµ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nhËn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lêi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høa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cña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 c¸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vµng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anose="020B7200000000000000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496692"/>
                  </a:ext>
                </a:extLst>
              </a:tr>
            </a:tbl>
          </a:graphicData>
        </a:graphic>
      </p:graphicFrame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6613525" y="-654050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Tahoma" panose="020B0604030504040204" pitchFamily="34" charset="0"/>
            </a:endParaRPr>
          </a:p>
        </p:txBody>
      </p:sp>
      <p:sp>
        <p:nvSpPr>
          <p:cNvPr id="48137" name="Rectangle 10"/>
          <p:cNvSpPr>
            <a:spLocks noChangeArrowheads="1"/>
          </p:cNvSpPr>
          <p:nvPr/>
        </p:nvSpPr>
        <p:spPr bwMode="auto">
          <a:xfrm>
            <a:off x="6248400" y="1143001"/>
            <a:ext cx="4572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2500" b="1">
              <a:solidFill>
                <a:srgbClr val="66FF33"/>
              </a:solidFill>
              <a:latin typeface=".VnTime" panose="020B7200000000000000" pitchFamily="34" charset="0"/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6248400" y="1355725"/>
            <a:ext cx="457200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1. ¤ng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l·o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ra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biÓn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®¸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nh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c¸. </a:t>
            </a:r>
          </a:p>
          <a:p>
            <a:pPr algn="just" eaLnBrk="1" hangingPunct="1">
              <a:defRPr/>
            </a:pP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3.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KÐo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m·i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®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Õn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lÇn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thø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3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th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× b¾t ®­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îc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con c¸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vµng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6. ¤ng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l·o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th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¶ c¸ vµ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nhËn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lêi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høa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cña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c¸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vµng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2. ¤ng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l·o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vÒ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nh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µ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kÓ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cho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vî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nghe, mô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vî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m¾ng «ng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l·o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4. ¤ng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l·o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ra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biÓn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gÆp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vµ xin c¸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vµng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, c¶ 4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lÇn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c¸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vµng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®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Òu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gióp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«ng </a:t>
            </a:r>
            <a:r>
              <a:rPr lang="en-US" altLang="vi-VN" sz="2500" b="1" dirty="0" err="1" smtClean="0">
                <a:solidFill>
                  <a:srgbClr val="A50021"/>
                </a:solidFill>
                <a:latin typeface=".VnTime" panose="020B7200000000000000" pitchFamily="34" charset="0"/>
              </a:rPr>
              <a:t>nh­</a:t>
            </a:r>
            <a:r>
              <a:rPr lang="en-US" altLang="vi-VN" sz="2000" b="1" dirty="0" err="1" smtClean="0">
                <a:solidFill>
                  <a:srgbClr val="A50021"/>
                </a:solidFill>
                <a:latin typeface=".VnTime" panose="020B7200000000000000" pitchFamily="34" charset="0"/>
              </a:rPr>
              <a:t>Ư</a:t>
            </a:r>
            <a:r>
              <a:rPr lang="en-US" altLang="vi-VN" sz="2500" b="1" dirty="0" err="1" smtClean="0">
                <a:solidFill>
                  <a:srgbClr val="A50021"/>
                </a:solidFill>
                <a:latin typeface=".VnTime" panose="020B7200000000000000" pitchFamily="34" charset="0"/>
              </a:rPr>
              <a:t>ng</a:t>
            </a:r>
            <a:r>
              <a:rPr lang="en-US" altLang="vi-VN" sz="2500" b="1" dirty="0" smtClean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®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Õn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lÇn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thø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5 c¸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vµng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kh«ng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nãi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g×,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quÉy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®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u«i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lÆn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mÊt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5. ¤ng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l·o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vÒ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nh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µ l¹i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thÊy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bµ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vî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ngåi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 smtClean="0">
                <a:solidFill>
                  <a:srgbClr val="A50021"/>
                </a:solidFill>
                <a:latin typeface=".VnTime" panose="020B7200000000000000" pitchFamily="34" charset="0"/>
              </a:rPr>
              <a:t>tr­ưíc</a:t>
            </a:r>
            <a:r>
              <a:rPr lang="en-US" altLang="vi-VN" sz="2500" b="1" dirty="0" smtClean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c¸i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m¸ng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lîn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søt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500" b="1" dirty="0" err="1">
                <a:solidFill>
                  <a:srgbClr val="A50021"/>
                </a:solidFill>
                <a:latin typeface=".VnTime" panose="020B7200000000000000" pitchFamily="34" charset="0"/>
              </a:rPr>
              <a:t>mÎ</a:t>
            </a:r>
            <a:r>
              <a:rPr lang="en-US" altLang="vi-VN" sz="2500" b="1" dirty="0">
                <a:solidFill>
                  <a:srgbClr val="A50021"/>
                </a:solidFill>
                <a:latin typeface=".VnTime" panose="020B7200000000000000" pitchFamily="34" charset="0"/>
              </a:rPr>
              <a:t>.</a:t>
            </a:r>
            <a:endParaRPr lang="en-US" altLang="vi-VN" sz="25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48139" name="AutoShape 12"/>
          <p:cNvSpPr>
            <a:spLocks noChangeArrowheads="1"/>
          </p:cNvSpPr>
          <p:nvPr/>
        </p:nvSpPr>
        <p:spPr bwMode="auto">
          <a:xfrm>
            <a:off x="3048000" y="152400"/>
            <a:ext cx="1447800" cy="685800"/>
          </a:xfrm>
          <a:prstGeom prst="smileyFace">
            <a:avLst>
              <a:gd name="adj" fmla="val 4653"/>
            </a:avLst>
          </a:prstGeom>
          <a:solidFill>
            <a:srgbClr val="0000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20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>
            <a:off x="7772400" y="0"/>
            <a:ext cx="1676400" cy="685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6858001" y="685801"/>
            <a:ext cx="2867025" cy="588963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9900CC"/>
                </a:solidFill>
                <a:latin typeface="Times New Roman" panose="02020603050405020304" pitchFamily="18" charset="0"/>
              </a:rPr>
              <a:t>1- 3- 6- 2 – 4 - 5</a:t>
            </a:r>
          </a:p>
        </p:txBody>
      </p:sp>
    </p:spTree>
    <p:extLst>
      <p:ext uri="{BB962C8B-B14F-4D97-AF65-F5344CB8AC3E}">
        <p14:creationId xmlns:p14="http://schemas.microsoft.com/office/powerpoint/2010/main" val="277759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1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729</Words>
  <Application>Microsoft Office PowerPoint</Application>
  <PresentationFormat>Widescreen</PresentationFormat>
  <Paragraphs>78</Paragraphs>
  <Slides>12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.VnArabia</vt:lpstr>
      <vt:lpstr>.VnTime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- Pu -skin (1799-1837): đại thi hào Nga, người đặt nền móng cho nền thơ ca Nga. - “Mặt trời của thi ca Nga”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Quang Lâm</dc:creator>
  <cp:lastModifiedBy>MyPC</cp:lastModifiedBy>
  <cp:revision>36</cp:revision>
  <dcterms:created xsi:type="dcterms:W3CDTF">2016-10-11T15:25:20Z</dcterms:created>
  <dcterms:modified xsi:type="dcterms:W3CDTF">2016-10-15T05:28:52Z</dcterms:modified>
</cp:coreProperties>
</file>